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xls" ContentType="application/vnd.ms-excel"/>
  <Default Extension="wmf" ContentType="image/x-wmf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7" r:id="rId2"/>
    <p:sldId id="296" r:id="rId3"/>
    <p:sldId id="298" r:id="rId4"/>
    <p:sldId id="299" r:id="rId5"/>
    <p:sldId id="281" r:id="rId6"/>
    <p:sldId id="282" r:id="rId7"/>
    <p:sldId id="283" r:id="rId8"/>
    <p:sldId id="275" r:id="rId9"/>
    <p:sldId id="273" r:id="rId10"/>
    <p:sldId id="274" r:id="rId11"/>
    <p:sldId id="288" r:id="rId12"/>
    <p:sldId id="271" r:id="rId13"/>
    <p:sldId id="293" r:id="rId14"/>
    <p:sldId id="260" r:id="rId15"/>
    <p:sldId id="286" r:id="rId16"/>
    <p:sldId id="285" r:id="rId17"/>
    <p:sldId id="295" r:id="rId18"/>
    <p:sldId id="270" r:id="rId19"/>
    <p:sldId id="279" r:id="rId20"/>
    <p:sldId id="261" r:id="rId21"/>
    <p:sldId id="259" r:id="rId22"/>
    <p:sldId id="263" r:id="rId23"/>
    <p:sldId id="264" r:id="rId24"/>
    <p:sldId id="269" r:id="rId25"/>
    <p:sldId id="268" r:id="rId26"/>
    <p:sldId id="267" r:id="rId27"/>
    <p:sldId id="266" r:id="rId28"/>
    <p:sldId id="265" r:id="rId29"/>
    <p:sldId id="272" r:id="rId30"/>
    <p:sldId id="280" r:id="rId31"/>
    <p:sldId id="278" r:id="rId32"/>
    <p:sldId id="297" r:id="rId33"/>
    <p:sldId id="262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20" y="-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lineChart>
        <c:grouping val="standard"/>
        <c:ser>
          <c:idx val="0"/>
          <c:order val="0"/>
          <c:marker>
            <c:symbol val="none"/>
          </c:marker>
          <c:cat>
            <c:numRef>
              <c:f>Sheet2!$C$8:$G$8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Sheet2!$C$10:$G$10</c:f>
              <c:numCache>
                <c:formatCode>0.00%</c:formatCode>
                <c:ptCount val="5"/>
                <c:pt idx="0">
                  <c:v>9.3000000000000041E-2</c:v>
                </c:pt>
                <c:pt idx="1">
                  <c:v>9.6000000000000016E-2</c:v>
                </c:pt>
                <c:pt idx="2">
                  <c:v>9.2000000000000026E-2</c:v>
                </c:pt>
                <c:pt idx="3">
                  <c:v>9.1000000000000025E-2</c:v>
                </c:pt>
                <c:pt idx="4">
                  <c:v>8.6000000000000035E-2</c:v>
                </c:pt>
              </c:numCache>
            </c:numRef>
          </c:val>
        </c:ser>
        <c:dLbls/>
        <c:marker val="1"/>
        <c:axId val="61400960"/>
        <c:axId val="61402496"/>
      </c:lineChart>
      <c:catAx>
        <c:axId val="61400960"/>
        <c:scaling>
          <c:orientation val="minMax"/>
        </c:scaling>
        <c:axPos val="b"/>
        <c:numFmt formatCode="General" sourceLinked="1"/>
        <c:tickLblPos val="nextTo"/>
        <c:crossAx val="61402496"/>
        <c:crosses val="autoZero"/>
        <c:auto val="1"/>
        <c:lblAlgn val="ctr"/>
        <c:lblOffset val="100"/>
      </c:catAx>
      <c:valAx>
        <c:axId val="61402496"/>
        <c:scaling>
          <c:orientation val="minMax"/>
        </c:scaling>
        <c:axPos val="l"/>
        <c:majorGridlines/>
        <c:numFmt formatCode="0.00%" sourceLinked="1"/>
        <c:tickLblPos val="nextTo"/>
        <c:crossAx val="61400960"/>
        <c:crosses val="autoZero"/>
        <c:crossBetween val="between"/>
      </c:valAx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lineChart>
        <c:grouping val="standard"/>
        <c:ser>
          <c:idx val="0"/>
          <c:order val="0"/>
          <c:marker>
            <c:symbol val="none"/>
          </c:marker>
          <c:cat>
            <c:numRef>
              <c:f>Sheet2!$C$20:$G$20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Sheet2!$C$21:$G$21</c:f>
              <c:numCache>
                <c:formatCode>General</c:formatCode>
                <c:ptCount val="5"/>
                <c:pt idx="0">
                  <c:v>265.5</c:v>
                </c:pt>
                <c:pt idx="1">
                  <c:v>257.89999999999992</c:v>
                </c:pt>
                <c:pt idx="2">
                  <c:v>268.10000000000002</c:v>
                </c:pt>
                <c:pt idx="3">
                  <c:v>277.10000000000002</c:v>
                </c:pt>
                <c:pt idx="4">
                  <c:v>282.8</c:v>
                </c:pt>
              </c:numCache>
            </c:numRef>
          </c:val>
        </c:ser>
        <c:dLbls/>
        <c:marker val="1"/>
        <c:axId val="62894080"/>
        <c:axId val="62895616"/>
      </c:lineChart>
      <c:catAx>
        <c:axId val="62894080"/>
        <c:scaling>
          <c:orientation val="minMax"/>
        </c:scaling>
        <c:axPos val="b"/>
        <c:numFmt formatCode="General" sourceLinked="1"/>
        <c:tickLblPos val="nextTo"/>
        <c:crossAx val="62895616"/>
        <c:crosses val="autoZero"/>
        <c:auto val="1"/>
        <c:lblAlgn val="ctr"/>
        <c:lblOffset val="100"/>
      </c:catAx>
      <c:valAx>
        <c:axId val="62895616"/>
        <c:scaling>
          <c:orientation val="minMax"/>
        </c:scaling>
        <c:axPos val="l"/>
        <c:majorGridlines/>
        <c:numFmt formatCode="General" sourceLinked="1"/>
        <c:tickLblPos val="nextTo"/>
        <c:crossAx val="62894080"/>
        <c:crosses val="autoZero"/>
        <c:crossBetween val="between"/>
      </c:valAx>
    </c:plotArea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 dirty="0"/>
              <a:t>Overall</a:t>
            </a:r>
            <a:r>
              <a:rPr lang="en-US" baseline="0" dirty="0"/>
              <a:t> Confidence in the Economy </a:t>
            </a:r>
          </a:p>
          <a:p>
            <a:pPr>
              <a:defRPr/>
            </a:pPr>
            <a:endParaRPr lang="en-US" dirty="0"/>
          </a:p>
        </c:rich>
      </c:tx>
      <c:spPr>
        <a:noFill/>
        <a:ln w="36077">
          <a:noFill/>
        </a:ln>
      </c:spPr>
    </c:title>
    <c:plotArea>
      <c:layout>
        <c:manualLayout>
          <c:layoutTarget val="inner"/>
          <c:xMode val="edge"/>
          <c:yMode val="edge"/>
          <c:x val="0.18318965517241381"/>
          <c:y val="0.39370078740157488"/>
          <c:w val="0.7931034482758621"/>
          <c:h val="0.30314960629921267"/>
        </c:manualLayout>
      </c:layout>
      <c:barChart>
        <c:barDir val="col"/>
        <c:grouping val="clustered"/>
        <c:ser>
          <c:idx val="0"/>
          <c:order val="0"/>
          <c:tx>
            <c:strRef>
              <c:f>'Confidence in Economy'!$B$3</c:f>
              <c:strCache>
                <c:ptCount val="1"/>
                <c:pt idx="0">
                  <c:v>Jan-11</c:v>
                </c:pt>
              </c:strCache>
            </c:strRef>
          </c:tx>
          <c:spPr>
            <a:gradFill rotWithShape="0">
              <a:gsLst>
                <a:gs pos="0">
                  <a:srgbClr val="000000">
                    <a:gamma/>
                    <a:shade val="46275"/>
                    <a:invGamma/>
                  </a:srgbClr>
                </a:gs>
                <a:gs pos="50000">
                  <a:srgbClr val="3366FF"/>
                </a:gs>
                <a:gs pos="100000">
                  <a:srgbClr val="0000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36077">
              <a:noFill/>
            </a:ln>
          </c:spPr>
          <c:cat>
            <c:numRef>
              <c:f>'Confidence in Economy'!$A$4:$A$14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'Confidence in Economy'!$B$4:$B$14</c:f>
              <c:numCache>
                <c:formatCode>0.0%</c:formatCode>
                <c:ptCount val="11"/>
                <c:pt idx="0">
                  <c:v>3.7267080745341616E-2</c:v>
                </c:pt>
                <c:pt idx="1">
                  <c:v>4.9689440993788823E-2</c:v>
                </c:pt>
                <c:pt idx="2">
                  <c:v>4.3478260869565223E-2</c:v>
                </c:pt>
                <c:pt idx="3">
                  <c:v>7.4534161490683232E-2</c:v>
                </c:pt>
                <c:pt idx="4">
                  <c:v>0.20496894409937894</c:v>
                </c:pt>
                <c:pt idx="5">
                  <c:v>0.13043478260869568</c:v>
                </c:pt>
                <c:pt idx="6">
                  <c:v>0.17391304347826092</c:v>
                </c:pt>
                <c:pt idx="7">
                  <c:v>0.16770186335403725</c:v>
                </c:pt>
                <c:pt idx="8">
                  <c:v>9.9378881987577647E-2</c:v>
                </c:pt>
                <c:pt idx="9">
                  <c:v>6.2111801242236038E-3</c:v>
                </c:pt>
                <c:pt idx="10">
                  <c:v>1.2422360248447208E-2</c:v>
                </c:pt>
              </c:numCache>
            </c:numRef>
          </c:val>
        </c:ser>
        <c:ser>
          <c:idx val="1"/>
          <c:order val="1"/>
          <c:tx>
            <c:strRef>
              <c:f>'Confidence in Economy'!$C$3</c:f>
              <c:strCache>
                <c:ptCount val="1"/>
                <c:pt idx="0">
                  <c:v>Apr-11</c:v>
                </c:pt>
              </c:strCache>
            </c:strRef>
          </c:tx>
          <c:spPr>
            <a:gradFill rotWithShape="0">
              <a:gsLst>
                <a:gs pos="0">
                  <a:srgbClr val="000000">
                    <a:gamma/>
                    <a:shade val="46275"/>
                    <a:invGamma/>
                  </a:srgbClr>
                </a:gs>
                <a:gs pos="50000">
                  <a:srgbClr val="FF0000"/>
                </a:gs>
                <a:gs pos="100000">
                  <a:srgbClr val="0000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36077">
              <a:noFill/>
            </a:ln>
          </c:spPr>
          <c:val>
            <c:numRef>
              <c:f>'Confidence in Economy'!$C$4:$C$14</c:f>
              <c:numCache>
                <c:formatCode>0.0%</c:formatCode>
                <c:ptCount val="11"/>
                <c:pt idx="0">
                  <c:v>3.1055900621118016E-2</c:v>
                </c:pt>
                <c:pt idx="1">
                  <c:v>4.9689440993788823E-2</c:v>
                </c:pt>
                <c:pt idx="2">
                  <c:v>2.4844720496894412E-2</c:v>
                </c:pt>
                <c:pt idx="3">
                  <c:v>8.695652173913046E-2</c:v>
                </c:pt>
                <c:pt idx="4">
                  <c:v>0.15527950310559011</c:v>
                </c:pt>
                <c:pt idx="5">
                  <c:v>0.16149068322981366</c:v>
                </c:pt>
                <c:pt idx="6">
                  <c:v>0.19875776397515527</c:v>
                </c:pt>
                <c:pt idx="7">
                  <c:v>0.14285714285714293</c:v>
                </c:pt>
                <c:pt idx="8">
                  <c:v>0.11180124223602488</c:v>
                </c:pt>
                <c:pt idx="9">
                  <c:v>3.1055900621118016E-2</c:v>
                </c:pt>
                <c:pt idx="10">
                  <c:v>6.2111801242236038E-3</c:v>
                </c:pt>
              </c:numCache>
            </c:numRef>
          </c:val>
        </c:ser>
        <c:ser>
          <c:idx val="2"/>
          <c:order val="2"/>
          <c:tx>
            <c:strRef>
              <c:f>'Confidence in Economy'!$D$3</c:f>
              <c:strCache>
                <c:ptCount val="1"/>
                <c:pt idx="0">
                  <c:v>Aug-11</c:v>
                </c:pt>
              </c:strCache>
            </c:strRef>
          </c:tx>
          <c:spPr>
            <a:gradFill rotWithShape="0">
              <a:gsLst>
                <a:gs pos="0">
                  <a:srgbClr val="000000">
                    <a:gamma/>
                    <a:shade val="46275"/>
                    <a:invGamma/>
                  </a:srgbClr>
                </a:gs>
                <a:gs pos="50000">
                  <a:srgbClr val="339966"/>
                </a:gs>
                <a:gs pos="100000">
                  <a:srgbClr val="0000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36077">
              <a:noFill/>
            </a:ln>
          </c:spPr>
          <c:val>
            <c:numRef>
              <c:f>'Confidence in Economy'!$D$4:$D$14</c:f>
              <c:numCache>
                <c:formatCode>0.0%</c:formatCode>
                <c:ptCount val="11"/>
                <c:pt idx="0">
                  <c:v>4.1916167664670698E-2</c:v>
                </c:pt>
                <c:pt idx="1">
                  <c:v>4.1916167664670698E-2</c:v>
                </c:pt>
                <c:pt idx="2">
                  <c:v>7.7844311377245512E-2</c:v>
                </c:pt>
                <c:pt idx="3">
                  <c:v>0.14970059880239506</c:v>
                </c:pt>
                <c:pt idx="4">
                  <c:v>0.19760479041916201</c:v>
                </c:pt>
                <c:pt idx="5">
                  <c:v>0.209580838323353</c:v>
                </c:pt>
                <c:pt idx="6">
                  <c:v>0.14970059880239506</c:v>
                </c:pt>
                <c:pt idx="7">
                  <c:v>8.3832335329341298E-2</c:v>
                </c:pt>
                <c:pt idx="8">
                  <c:v>2.9940119760479007E-2</c:v>
                </c:pt>
                <c:pt idx="9">
                  <c:v>0</c:v>
                </c:pt>
                <c:pt idx="10">
                  <c:v>1.7964071856287404E-2</c:v>
                </c:pt>
              </c:numCache>
            </c:numRef>
          </c:val>
        </c:ser>
        <c:dLbls/>
        <c:axId val="88520192"/>
        <c:axId val="88521728"/>
      </c:barChart>
      <c:catAx>
        <c:axId val="88520192"/>
        <c:scaling>
          <c:orientation val="minMax"/>
        </c:scaling>
        <c:axPos val="b"/>
        <c:numFmt formatCode="General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en-US"/>
          </a:p>
        </c:txPr>
        <c:crossAx val="88521728"/>
        <c:crosses val="autoZero"/>
        <c:auto val="1"/>
        <c:lblAlgn val="ctr"/>
        <c:lblOffset val="100"/>
        <c:tickLblSkip val="1"/>
        <c:tickMarkSkip val="1"/>
      </c:catAx>
      <c:valAx>
        <c:axId val="8852172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Percentage</a:t>
                </a:r>
              </a:p>
            </c:rich>
          </c:tx>
          <c:spPr>
            <a:noFill/>
            <a:ln w="36077">
              <a:noFill/>
            </a:ln>
          </c:spPr>
        </c:title>
        <c:numFmt formatCode="0.0%" sourceLinked="1"/>
        <c:maj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8852019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136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dTable>
    </c:plotArea>
    <c:plotVisOnly val="1"/>
    <c:dispBlanksAs val="gap"/>
  </c:chart>
  <c:spPr>
    <a:solidFill>
      <a:schemeClr val="bg1">
        <a:lumMod val="85000"/>
      </a:schemeClr>
    </a:solidFill>
  </c:sp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7F804-D8C7-477C-AC5B-4898EC8BD75A}" type="datetimeFigureOut">
              <a:rPr lang="en-US" smtClean="0"/>
              <a:pPr/>
              <a:t>11/23/2011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2C8A41-63C0-415F-9AA8-BE00FA46E0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0789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604770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C8A41-63C0-415F-9AA8-BE00FA46E0F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C8A41-63C0-415F-9AA8-BE00FA46E0F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C8A41-63C0-415F-9AA8-BE00FA46E0F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C8A41-63C0-415F-9AA8-BE00FA46E0F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C8A41-63C0-415F-9AA8-BE00FA46E0F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C8A41-63C0-415F-9AA8-BE00FA46E0F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C8A41-63C0-415F-9AA8-BE00FA46E0F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C8A41-63C0-415F-9AA8-BE00FA46E0F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C8A41-63C0-415F-9AA8-BE00FA46E0F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C8A41-63C0-415F-9AA8-BE00FA46E0F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C8A41-63C0-415F-9AA8-BE00FA46E0F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C8A41-63C0-415F-9AA8-BE00FA46E0F5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C8A41-63C0-415F-9AA8-BE00FA46E0F5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C8A41-63C0-415F-9AA8-BE00FA46E0F5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925913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C8A41-63C0-415F-9AA8-BE00FA46E0F5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C8A41-63C0-415F-9AA8-BE00FA46E0F5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C8A41-63C0-415F-9AA8-BE00FA46E0F5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C8A41-63C0-415F-9AA8-BE00FA46E0F5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C8A41-63C0-415F-9AA8-BE00FA46E0F5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C8A41-63C0-415F-9AA8-BE00FA46E0F5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C8A41-63C0-415F-9AA8-BE00FA46E0F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C8A41-63C0-415F-9AA8-BE00FA46E0F5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C8A41-63C0-415F-9AA8-BE00FA46E0F5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C8A41-63C0-415F-9AA8-BE00FA46E0F5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C8A41-63C0-415F-9AA8-BE00FA46E0F5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C8A41-63C0-415F-9AA8-BE00FA46E0F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C8A41-63C0-415F-9AA8-BE00FA46E0F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C8A41-63C0-415F-9AA8-BE00FA46E0F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C8A41-63C0-415F-9AA8-BE00FA46E0F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C8A41-63C0-415F-9AA8-BE00FA46E0F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C8A41-63C0-415F-9AA8-BE00FA46E0F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98081-7294-41CD-ACAD-CB8CB2159FC2}" type="datetime1">
              <a:rPr lang="en-US" smtClean="0"/>
              <a:pPr/>
              <a:t>11/23/2011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30EE6-5720-40A2-85E2-325D33A3FF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5575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20288-C720-4CFF-8985-03EC17704BFE}" type="datetime1">
              <a:rPr lang="en-US" smtClean="0"/>
              <a:pPr/>
              <a:t>11/23/2011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30EE6-5720-40A2-85E2-325D33A3FF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3405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0B872-F20B-41FE-AAC4-F2558D824B6A}" type="datetime1">
              <a:rPr lang="en-US" smtClean="0"/>
              <a:pPr/>
              <a:t>11/23/2011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30EE6-5720-40A2-85E2-325D33A3FF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106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3214F-74E0-4394-9F13-F02CBF16D4DA}" type="datetime1">
              <a:rPr lang="en-US" smtClean="0"/>
              <a:pPr/>
              <a:t>11/23/2011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30EE6-5720-40A2-85E2-325D33A3FF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417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49D3D-AA8C-4919-84F6-D53B1BCCDF19}" type="datetime1">
              <a:rPr lang="en-US" smtClean="0"/>
              <a:pPr/>
              <a:t>11/23/2011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30EE6-5720-40A2-85E2-325D33A3FF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0155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2B0F7-FB41-4699-A3A3-60E8EFAC77A6}" type="datetime1">
              <a:rPr lang="en-US" smtClean="0"/>
              <a:pPr/>
              <a:t>11/23/2011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30EE6-5720-40A2-85E2-325D33A3FF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2063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90E56-1792-4A8B-966D-375AD673A252}" type="datetime1">
              <a:rPr lang="en-US" smtClean="0"/>
              <a:pPr/>
              <a:t>11/23/2011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30EE6-5720-40A2-85E2-325D33A3FF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7150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31010-F09B-4BA2-B7FF-EB39632ED29F}" type="datetime1">
              <a:rPr lang="en-US" smtClean="0"/>
              <a:pPr/>
              <a:t>11/23/2011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30EE6-5720-40A2-85E2-325D33A3FF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9745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F84EA-7F4F-4AAC-A888-325DE695EA8E}" type="datetime1">
              <a:rPr lang="en-US" smtClean="0"/>
              <a:pPr/>
              <a:t>11/23/2011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30EE6-5720-40A2-85E2-325D33A3FF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5266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1F1F0-04A5-4B8C-A2AE-EDE562FA44AF}" type="datetime1">
              <a:rPr lang="en-US" smtClean="0"/>
              <a:pPr/>
              <a:t>11/23/2011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30EE6-5720-40A2-85E2-325D33A3FF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008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00551-048C-4FCB-9328-605B5468BDD2}" type="datetime1">
              <a:rPr lang="en-US" smtClean="0"/>
              <a:pPr/>
              <a:t>11/23/2011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30EE6-5720-40A2-85E2-325D33A3FF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637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204E2-F5DC-477B-81BD-1703F1F6ED9C}" type="datetime1">
              <a:rPr lang="en-US" smtClean="0"/>
              <a:pPr/>
              <a:t>11/23/2011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30EE6-5720-40A2-85E2-325D33A3FF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4191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jpeg"/><Relationship Id="rId4" Type="http://schemas.openxmlformats.org/officeDocument/2006/relationships/oleObject" Target="../embeddings/Microsoft_Office_Excel_Chart1.xls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jpeg"/><Relationship Id="rId4" Type="http://schemas.openxmlformats.org/officeDocument/2006/relationships/oleObject" Target="../embeddings/Microsoft_Office_Excel_Chart2.xls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.jpeg"/><Relationship Id="rId4" Type="http://schemas.openxmlformats.org/officeDocument/2006/relationships/oleObject" Target="../embeddings/Microsoft_Office_Excel_Chart3.xls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2167396"/>
            <a:ext cx="5867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latin typeface="Cambria" pitchFamily="18" charset="0"/>
              </a:rPr>
              <a:t>NMTA</a:t>
            </a:r>
          </a:p>
          <a:p>
            <a:pPr algn="ctr"/>
            <a:r>
              <a:rPr lang="en-US" sz="4400" b="1" dirty="0" smtClean="0">
                <a:latin typeface="Cambria" pitchFamily="18" charset="0"/>
              </a:rPr>
              <a:t>Economic Forecast</a:t>
            </a:r>
            <a:endParaRPr lang="en-US" sz="4400" dirty="0">
              <a:latin typeface="Cambria" pitchFamily="18" charset="0"/>
            </a:endParaRPr>
          </a:p>
        </p:txBody>
      </p:sp>
      <p:pic>
        <p:nvPicPr>
          <p:cNvPr id="5" name="Picture 1" descr="HR Logo - Color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775" y="661988"/>
            <a:ext cx="31242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609975" y="3613946"/>
            <a:ext cx="1928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Cambria" pitchFamily="18" charset="0"/>
              </a:rPr>
              <a:t>November 9, 2011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0" y="4678398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dirty="0" smtClean="0">
                <a:latin typeface="Cambria" pitchFamily="18" charset="0"/>
              </a:rPr>
              <a:t>Jim Hebert</a:t>
            </a:r>
          </a:p>
          <a:p>
            <a:pPr algn="ctr"/>
            <a:endParaRPr lang="en-US" sz="2000" dirty="0" smtClean="0">
              <a:latin typeface="Cambria" pitchFamily="18" charset="0"/>
            </a:endParaRPr>
          </a:p>
          <a:p>
            <a:pPr algn="ctr"/>
            <a:r>
              <a:rPr lang="en-US" sz="2000" dirty="0" smtClean="0">
                <a:latin typeface="Cambria" pitchFamily="18" charset="0"/>
              </a:rPr>
              <a:t>Hebert Research, Inc.</a:t>
            </a:r>
          </a:p>
        </p:txBody>
      </p:sp>
      <p:pic>
        <p:nvPicPr>
          <p:cNvPr id="15362" name="Picture 2" descr="Gradient Col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660" y="1318577"/>
            <a:ext cx="7961539" cy="240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9099"/>
          <a:stretch/>
        </p:blipFill>
        <p:spPr bwMode="auto">
          <a:xfrm>
            <a:off x="6743700" y="279827"/>
            <a:ext cx="1295400" cy="1017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30EE6-5720-40A2-85E2-325D33A3FFE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08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itchFamily="18" charset="0"/>
              </a:rPr>
              <a:t>Nonfarm Payroll Employment</a:t>
            </a:r>
            <a:endParaRPr lang="en-US" dirty="0">
              <a:latin typeface="Cambria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513" t="45090" r="11711" b="17792"/>
          <a:stretch>
            <a:fillRect/>
          </a:stretch>
        </p:blipFill>
        <p:spPr bwMode="auto">
          <a:xfrm>
            <a:off x="685800" y="2743200"/>
            <a:ext cx="8001000" cy="2974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radient Col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660" y="1260545"/>
            <a:ext cx="7961539" cy="240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30348537"/>
              </p:ext>
            </p:extLst>
          </p:nvPr>
        </p:nvGraphicFramePr>
        <p:xfrm>
          <a:off x="3773905" y="2576763"/>
          <a:ext cx="4876800" cy="190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2006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2007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2008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2009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2013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30EE6-5720-40A2-85E2-325D33A3FFE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6231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ambria" pitchFamily="18" charset="0"/>
              </a:rPr>
              <a:t>WA Employment is Still in the Hole</a:t>
            </a:r>
            <a:endParaRPr lang="en-US" dirty="0">
              <a:latin typeface="Cambria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375" t="39583" r="22421" b="18750"/>
          <a:stretch>
            <a:fillRect/>
          </a:stretch>
        </p:blipFill>
        <p:spPr bwMode="auto">
          <a:xfrm>
            <a:off x="1447800" y="1981200"/>
            <a:ext cx="6019800" cy="435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radient Col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660" y="1237210"/>
            <a:ext cx="7961539" cy="240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30EE6-5720-40A2-85E2-325D33A3FFE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5461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Cambria" pitchFamily="18" charset="0"/>
              </a:rPr>
              <a:t>WA State Businesses</a:t>
            </a:r>
            <a:r>
              <a:rPr lang="en-US" sz="4000" b="1">
                <a:latin typeface="Cambria" pitchFamily="18" charset="0"/>
              </a:rPr>
              <a:t> </a:t>
            </a:r>
            <a:br>
              <a:rPr lang="en-US" sz="4000" b="1">
                <a:latin typeface="Cambria" pitchFamily="18" charset="0"/>
              </a:rPr>
            </a:br>
            <a:r>
              <a:rPr lang="en-US">
                <a:latin typeface="Cambria" pitchFamily="18" charset="0"/>
              </a:rPr>
              <a:t>Full Time Employees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4300523"/>
              </p:ext>
            </p:extLst>
          </p:nvPr>
        </p:nvGraphicFramePr>
        <p:xfrm>
          <a:off x="1828800" y="4848225"/>
          <a:ext cx="2768600" cy="4857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84300"/>
                <a:gridCol w="1384300"/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Mean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42.49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Std. Deviation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137.473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Kurtosis</a:t>
                      </a:r>
                      <a:endParaRPr lang="en-US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46.975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7477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828800" y="2486025"/>
            <a:ext cx="5470525" cy="2286000"/>
          </a:xfrm>
          <a:noFill/>
          <a:ln/>
        </p:spPr>
      </p:pic>
      <p:pic>
        <p:nvPicPr>
          <p:cNvPr id="7" name="Picture 2" descr="Gradient Col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628" y="1600200"/>
            <a:ext cx="7961539" cy="240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30EE6-5720-40A2-85E2-325D33A3FFE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404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Cambria" pitchFamily="18" charset="0"/>
              </a:rPr>
              <a:t>Unemployment Rate (% of Labor Force)</a:t>
            </a:r>
            <a:endParaRPr lang="en-US" sz="3600" dirty="0">
              <a:latin typeface="Cambria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91505492"/>
              </p:ext>
            </p:extLst>
          </p:nvPr>
        </p:nvGraphicFramePr>
        <p:xfrm>
          <a:off x="76200" y="5181600"/>
          <a:ext cx="8229601" cy="127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67200"/>
                <a:gridCol w="685800"/>
                <a:gridCol w="838200"/>
                <a:gridCol w="838200"/>
                <a:gridCol w="838200"/>
                <a:gridCol w="762001"/>
              </a:tblGrid>
              <a:tr h="6350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strike="noStrike" dirty="0" smtClean="0">
                          <a:effectLst/>
                          <a:latin typeface="Cambria" pitchFamily="18" charset="0"/>
                        </a:rPr>
                        <a:t>Unemployment Rate (Percent of Labor Force)</a:t>
                      </a: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  <a:latin typeface="Cambria" pitchFamily="18" charset="0"/>
                        </a:rPr>
                        <a:t>2009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  <a:latin typeface="Cambria" pitchFamily="18" charset="0"/>
                        </a:rPr>
                        <a:t>2010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  <a:latin typeface="Cambria" pitchFamily="18" charset="0"/>
                        </a:rPr>
                        <a:t>2011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  <a:latin typeface="Cambria" pitchFamily="18" charset="0"/>
                        </a:rPr>
                        <a:t>2012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  <a:latin typeface="Cambria" pitchFamily="18" charset="0"/>
                        </a:rPr>
                        <a:t>2013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635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  <a:latin typeface="Cambria" pitchFamily="18" charset="0"/>
                        </a:rPr>
                        <a:t>November Forecast, Preliminary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Cambria" pitchFamily="18" charset="0"/>
                        </a:rPr>
                        <a:t>9.30%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Cambria" pitchFamily="18" charset="0"/>
                        </a:rPr>
                        <a:t>9.60%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Cambria" pitchFamily="18" charset="0"/>
                        </a:rPr>
                        <a:t>9.20%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Cambria" pitchFamily="18" charset="0"/>
                        </a:rPr>
                        <a:t>9.10%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Cambria" pitchFamily="18" charset="0"/>
                        </a:rPr>
                        <a:t>8.60%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29214054"/>
              </p:ext>
            </p:extLst>
          </p:nvPr>
        </p:nvGraphicFramePr>
        <p:xfrm>
          <a:off x="1371600" y="1676400"/>
          <a:ext cx="60198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2" descr="Gradient Col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660" y="1186869"/>
            <a:ext cx="7961539" cy="240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30EE6-5720-40A2-85E2-325D33A3FFE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039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ambria" pitchFamily="18" charset="0"/>
              </a:rPr>
              <a:t>Education and Unemployment</a:t>
            </a:r>
            <a:endParaRPr lang="en-US" sz="4000" dirty="0">
              <a:latin typeface="Cambria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01111766"/>
              </p:ext>
            </p:extLst>
          </p:nvPr>
        </p:nvGraphicFramePr>
        <p:xfrm>
          <a:off x="381000" y="2057400"/>
          <a:ext cx="8305800" cy="32004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9600"/>
                <a:gridCol w="3886200"/>
              </a:tblGrid>
              <a:tr h="6835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effectLst/>
                          <a:latin typeface="Cambria" pitchFamily="18" charset="0"/>
                        </a:rPr>
                        <a:t>Education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 smtClean="0">
                          <a:effectLst/>
                          <a:latin typeface="Cambria" pitchFamily="18" charset="0"/>
                        </a:rPr>
                        <a:t>Unemployment Rate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62143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  <a:latin typeface="Cambria" pitchFamily="18" charset="0"/>
                        </a:rPr>
                        <a:t>Less than a high school education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  <a:latin typeface="Cambria" pitchFamily="18" charset="0"/>
                        </a:rPr>
                        <a:t>13.8%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62143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  <a:latin typeface="Cambria" pitchFamily="18" charset="0"/>
                        </a:rPr>
                        <a:t>High School graduate, no college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  <a:latin typeface="Cambria" pitchFamily="18" charset="0"/>
                        </a:rPr>
                        <a:t>9.6%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62143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  <a:latin typeface="Cambria" pitchFamily="18" charset="0"/>
                        </a:rPr>
                        <a:t>Some college or associate degree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Cambria" pitchFamily="18" charset="0"/>
                        </a:rPr>
                        <a:t>8.3%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652509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  <a:latin typeface="Cambria" pitchFamily="18" charset="0"/>
                        </a:rPr>
                        <a:t>Bachelor's degree or higher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  <a:latin typeface="Cambria" pitchFamily="18" charset="0"/>
                        </a:rPr>
                        <a:t>4.4%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5" name="Picture 2" descr="Gradient Co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6388" y="1309896"/>
            <a:ext cx="7961539" cy="240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30EE6-5720-40A2-85E2-325D33A3FFE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689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ambria" pitchFamily="18" charset="0"/>
              </a:rPr>
              <a:t>Software Publishing Employment is Growing</a:t>
            </a:r>
            <a:endParaRPr lang="en-US" dirty="0">
              <a:latin typeface="Cambria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375" t="47917" r="22383" b="12500"/>
          <a:stretch>
            <a:fillRect/>
          </a:stretch>
        </p:blipFill>
        <p:spPr bwMode="auto">
          <a:xfrm>
            <a:off x="1143000" y="2133600"/>
            <a:ext cx="6477000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radient Col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660" y="1477349"/>
            <a:ext cx="7961539" cy="240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30EE6-5720-40A2-85E2-325D33A3FFE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0171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ambria" pitchFamily="18" charset="0"/>
              </a:rPr>
              <a:t>Boeing Has Over 7 Years of Commercial Orders on its Books</a:t>
            </a:r>
            <a:endParaRPr lang="en-US" dirty="0">
              <a:latin typeface="Cambria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375" t="39583" r="22379" b="18750"/>
          <a:stretch>
            <a:fillRect/>
          </a:stretch>
        </p:blipFill>
        <p:spPr bwMode="auto">
          <a:xfrm>
            <a:off x="1143000" y="2086392"/>
            <a:ext cx="6553200" cy="473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radient Col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660" y="1477349"/>
            <a:ext cx="7961539" cy="240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30EE6-5720-40A2-85E2-325D33A3FFE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03440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itchFamily="18" charset="0"/>
              </a:rPr>
              <a:t>Manufacturing Employment</a:t>
            </a:r>
            <a:endParaRPr lang="en-US" dirty="0">
              <a:latin typeface="Cambria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32677383"/>
              </p:ext>
            </p:extLst>
          </p:nvPr>
        </p:nvGraphicFramePr>
        <p:xfrm>
          <a:off x="609600" y="4953000"/>
          <a:ext cx="8153402" cy="1447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99452"/>
                <a:gridCol w="850790"/>
                <a:gridCol w="850790"/>
                <a:gridCol w="850790"/>
                <a:gridCol w="850790"/>
                <a:gridCol w="850790"/>
              </a:tblGrid>
              <a:tr h="482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  <a:latin typeface="Cambria" pitchFamily="18" charset="0"/>
                        </a:rPr>
                        <a:t>Manufacturing Employment (Thousands)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  <a:latin typeface="Cambria" pitchFamily="18" charset="0"/>
                        </a:rPr>
                        <a:t>2009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  <a:latin typeface="Cambria" pitchFamily="18" charset="0"/>
                        </a:rPr>
                        <a:t>2010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  <a:latin typeface="Cambria" pitchFamily="18" charset="0"/>
                        </a:rPr>
                        <a:t>2011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  <a:latin typeface="Cambria" pitchFamily="18" charset="0"/>
                        </a:rPr>
                        <a:t>2012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  <a:latin typeface="Cambria" pitchFamily="18" charset="0"/>
                        </a:rPr>
                        <a:t>2013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82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  <a:latin typeface="Cambria" pitchFamily="18" charset="0"/>
                        </a:rPr>
                        <a:t>November Forecast, Preliminary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Cambria" pitchFamily="18" charset="0"/>
                        </a:rPr>
                        <a:t>265.5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Cambria" pitchFamily="18" charset="0"/>
                        </a:rPr>
                        <a:t>257.9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Cambria" pitchFamily="18" charset="0"/>
                        </a:rPr>
                        <a:t>268.1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Cambria" pitchFamily="18" charset="0"/>
                        </a:rPr>
                        <a:t>277.1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Cambria" pitchFamily="18" charset="0"/>
                        </a:rPr>
                        <a:t>282.8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82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  <a:latin typeface="Cambria" pitchFamily="18" charset="0"/>
                        </a:rPr>
                        <a:t>Percent Change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Cambria" pitchFamily="18" charset="0"/>
                        </a:rPr>
                        <a:t>-8.80%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Cambria" pitchFamily="18" charset="0"/>
                        </a:rPr>
                        <a:t>-2.80%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Cambria" pitchFamily="18" charset="0"/>
                        </a:rPr>
                        <a:t>3.90%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Cambria" pitchFamily="18" charset="0"/>
                        </a:rPr>
                        <a:t>3.30%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Cambria" pitchFamily="18" charset="0"/>
                        </a:rPr>
                        <a:t>2.10%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07222506"/>
              </p:ext>
            </p:extLst>
          </p:nvPr>
        </p:nvGraphicFramePr>
        <p:xfrm>
          <a:off x="1219200" y="1676400"/>
          <a:ext cx="64008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2" descr="Gradient Col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660" y="1266339"/>
            <a:ext cx="7961539" cy="240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30EE6-5720-40A2-85E2-325D33A3FFE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8000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Cambria" pitchFamily="18" charset="0"/>
              </a:rPr>
              <a:t>WA State Businesses</a:t>
            </a:r>
            <a:br>
              <a:rPr lang="en-US">
                <a:latin typeface="Cambria" pitchFamily="18" charset="0"/>
              </a:rPr>
            </a:br>
            <a:r>
              <a:rPr lang="en-US">
                <a:latin typeface="Cambria" pitchFamily="18" charset="0"/>
              </a:rPr>
              <a:t>Annual Gross Revenue</a:t>
            </a:r>
          </a:p>
        </p:txBody>
      </p:sp>
      <p:pic>
        <p:nvPicPr>
          <p:cNvPr id="7373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219200" y="1905000"/>
            <a:ext cx="6781800" cy="4076700"/>
          </a:xfrm>
          <a:noFill/>
          <a:ln/>
        </p:spPr>
      </p:pic>
      <p:pic>
        <p:nvPicPr>
          <p:cNvPr id="6" name="Picture 2" descr="Gradient Col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660" y="1506478"/>
            <a:ext cx="7961539" cy="240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30EE6-5720-40A2-85E2-325D33A3FFE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135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ambria" pitchFamily="18" charset="0"/>
              </a:rPr>
              <a:t>Stock Market Volatility has Spiked</a:t>
            </a:r>
            <a:endParaRPr lang="en-US" dirty="0">
              <a:latin typeface="Cambria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375" t="39583" r="22881" b="18750"/>
          <a:stretch>
            <a:fillRect/>
          </a:stretch>
        </p:blipFill>
        <p:spPr bwMode="auto">
          <a:xfrm>
            <a:off x="1295400" y="1905000"/>
            <a:ext cx="6477000" cy="473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radient Col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660" y="1210365"/>
            <a:ext cx="7961539" cy="240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30EE6-5720-40A2-85E2-325D33A3FFE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7725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latin typeface="Cambria" pitchFamily="18" charset="0"/>
              </a:rPr>
              <a:t>2011 Nobel Prize Winners</a:t>
            </a:r>
            <a:br>
              <a:rPr lang="en-US" sz="3600" dirty="0" smtClean="0">
                <a:latin typeface="Cambria" pitchFamily="18" charset="0"/>
              </a:rPr>
            </a:br>
            <a:r>
              <a:rPr lang="en-US" sz="2800" dirty="0" smtClean="0">
                <a:latin typeface="Cambria" pitchFamily="18" charset="0"/>
              </a:rPr>
              <a:t>Thomas Sargent and Christopher Sims</a:t>
            </a:r>
            <a:endParaRPr lang="en-US" sz="3600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ambria" pitchFamily="18" charset="0"/>
              </a:rPr>
              <a:t>Structural Macroeconomic Model</a:t>
            </a:r>
          </a:p>
          <a:p>
            <a:pPr marL="800100" lvl="2" indent="0">
              <a:buNone/>
            </a:pPr>
            <a:r>
              <a:rPr lang="en-US" dirty="0" smtClean="0">
                <a:latin typeface="Cambria" pitchFamily="18" charset="0"/>
              </a:rPr>
              <a:t>(X,Y) = (Y,X)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Cambria" pitchFamily="18" charset="0"/>
              </a:rPr>
              <a:t>Mathematical Model - Rate of Change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Cambria" pitchFamily="18" charset="0"/>
              </a:rPr>
              <a:t>Statistical Model - Historical Variables that do not change:</a:t>
            </a:r>
            <a:br>
              <a:rPr lang="en-US" dirty="0" smtClean="0">
                <a:latin typeface="Cambria" pitchFamily="18" charset="0"/>
              </a:rPr>
            </a:br>
            <a:endParaRPr lang="en-US" dirty="0" smtClean="0">
              <a:latin typeface="Cambria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ambria" pitchFamily="18" charset="0"/>
              </a:rPr>
              <a:t>X= el+allX-1 + a21X-2 +</a:t>
            </a:r>
            <a:r>
              <a:rPr lang="en-US" sz="2000" dirty="0" err="1" smtClean="0">
                <a:latin typeface="Cambria" pitchFamily="18" charset="0"/>
              </a:rPr>
              <a:t>BllYl</a:t>
            </a:r>
            <a:r>
              <a:rPr lang="en-US" sz="2000" dirty="0" smtClean="0">
                <a:latin typeface="Cambria" pitchFamily="18" charset="0"/>
              </a:rPr>
              <a:t> + b21Y-2 + cllZ-1 + CZ ~ Z+ -el</a:t>
            </a:r>
          </a:p>
          <a:p>
            <a:pPr marL="0" indent="0">
              <a:buNone/>
            </a:pPr>
            <a:r>
              <a:rPr lang="en-US" sz="2000" dirty="0" smtClean="0">
                <a:latin typeface="Cambria" pitchFamily="18" charset="0"/>
              </a:rPr>
              <a:t>Y= c2 + aEX-1 + a22X-2 + buy1 + b22Y-2 + CEZ-+ ~c22Z-2 + e2</a:t>
            </a:r>
          </a:p>
          <a:p>
            <a:pPr marL="0" indent="0">
              <a:buNone/>
            </a:pPr>
            <a:r>
              <a:rPr lang="en-US" sz="2000" dirty="0" smtClean="0">
                <a:latin typeface="Cambria" pitchFamily="18" charset="0"/>
              </a:rPr>
              <a:t>Z= c3 + a13X-1 + ~ 2 ~X+- 2b i3Y-I + b23x2 + c ~ ~ + Z c2-3Z~-2 + e3</a:t>
            </a:r>
          </a:p>
        </p:txBody>
      </p:sp>
      <p:pic>
        <p:nvPicPr>
          <p:cNvPr id="4" name="Picture 2" descr="Gradient Co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659" y="1361853"/>
            <a:ext cx="7961539" cy="240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30EE6-5720-40A2-85E2-325D33A3FFE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00649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ambria" pitchFamily="18" charset="0"/>
              </a:rPr>
              <a:t>M2 Money Stock</a:t>
            </a:r>
            <a:endParaRPr lang="en-US" sz="4000" dirty="0">
              <a:latin typeface="Cambria" pitchFamily="18" charset="0"/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7543800" cy="458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Gradient Col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639" y="1185832"/>
            <a:ext cx="7961539" cy="240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30EE6-5720-40A2-85E2-325D33A3FFE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495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ambria" pitchFamily="18" charset="0"/>
              </a:rPr>
              <a:t>Current Market Conditions</a:t>
            </a:r>
            <a:endParaRPr lang="en-US" sz="4000" dirty="0">
              <a:latin typeface="Cambria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38029355"/>
              </p:ext>
            </p:extLst>
          </p:nvPr>
        </p:nvGraphicFramePr>
        <p:xfrm>
          <a:off x="496657" y="1905000"/>
          <a:ext cx="8113942" cy="3429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0933"/>
                <a:gridCol w="1352210"/>
                <a:gridCol w="1254602"/>
                <a:gridCol w="1262169"/>
                <a:gridCol w="991704"/>
                <a:gridCol w="1352324"/>
              </a:tblGrid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mbria" pitchFamily="18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mbria" pitchFamily="18" charset="0"/>
                        </a:rPr>
                        <a:t>Current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mbria" pitchFamily="18" charset="0"/>
                        </a:rPr>
                        <a:t>Last Week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mbria" pitchFamily="18" charset="0"/>
                        </a:rPr>
                        <a:t>Week change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mbria" pitchFamily="18" charset="0"/>
                        </a:rPr>
                        <a:t>Last Year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Cambria" pitchFamily="18" charset="0"/>
                        </a:rPr>
                        <a:t>Year Change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Cambria" pitchFamily="18" charset="0"/>
                        </a:rPr>
                        <a:t>Fed Funds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  <a:latin typeface="Cambria" pitchFamily="18" charset="0"/>
                        </a:rPr>
                        <a:t>0.25%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  <a:latin typeface="Cambria" pitchFamily="18" charset="0"/>
                        </a:rPr>
                        <a:t>0.25%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mbria" pitchFamily="18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  <a:latin typeface="Cambria" pitchFamily="18" charset="0"/>
                        </a:rPr>
                        <a:t>0.25%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mbria" pitchFamily="18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Cambria" pitchFamily="18" charset="0"/>
                        </a:rPr>
                        <a:t>Prime Rate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  <a:latin typeface="Cambria" pitchFamily="18" charset="0"/>
                        </a:rPr>
                        <a:t>3.25%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  <a:latin typeface="Cambria" pitchFamily="18" charset="0"/>
                        </a:rPr>
                        <a:t>3.25%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mbria" pitchFamily="18" charset="0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  <a:latin typeface="Cambria" pitchFamily="18" charset="0"/>
                        </a:rPr>
                        <a:t>3.25%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Cambria" pitchFamily="18" charset="0"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Cambria" pitchFamily="18" charset="0"/>
                        </a:rPr>
                        <a:t>Crude Oil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Cambria" pitchFamily="18" charset="0"/>
                        </a:rPr>
                        <a:t>$94.16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mbria" pitchFamily="18" charset="0"/>
                        </a:rPr>
                        <a:t>$93.96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mbria" pitchFamily="18" charset="0"/>
                        </a:rPr>
                        <a:t>$0.20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mbria" pitchFamily="18" charset="0"/>
                        </a:rPr>
                        <a:t>$84.69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mbria" pitchFamily="18" charset="0"/>
                        </a:rPr>
                        <a:t>$9.47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Cambria" pitchFamily="18" charset="0"/>
                        </a:rPr>
                        <a:t>Unleaded Gasoline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Cambria" pitchFamily="18" charset="0"/>
                        </a:rPr>
                        <a:t>$2.65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Cambria" pitchFamily="18" charset="0"/>
                        </a:rPr>
                        <a:t>$2.71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  <a:latin typeface="Cambria" pitchFamily="18" charset="0"/>
                        </a:rPr>
                        <a:t>($0.06)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mbria" pitchFamily="18" charset="0"/>
                        </a:rPr>
                        <a:t>$2.21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Cambria" pitchFamily="18" charset="0"/>
                        </a:rPr>
                        <a:t>$0.44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6" name="Picture 2" descr="Gradient Co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659" y="1269313"/>
            <a:ext cx="7961539" cy="240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30EE6-5720-40A2-85E2-325D33A3FFE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25117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latin typeface="Cambria" pitchFamily="18" charset="0"/>
              </a:rPr>
              <a:t>Confidence in Overall Economy</a:t>
            </a:r>
          </a:p>
        </p:txBody>
      </p:sp>
      <p:graphicFrame>
        <p:nvGraphicFramePr>
          <p:cNvPr id="3" name="Object 1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52457401"/>
              </p:ext>
            </p:extLst>
          </p:nvPr>
        </p:nvGraphicFramePr>
        <p:xfrm>
          <a:off x="1346200" y="1727200"/>
          <a:ext cx="6527800" cy="3470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2" descr="Gradient Col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660" y="1195231"/>
            <a:ext cx="7961539" cy="240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80474528"/>
              </p:ext>
            </p:extLst>
          </p:nvPr>
        </p:nvGraphicFramePr>
        <p:xfrm>
          <a:off x="1429429" y="5334000"/>
          <a:ext cx="3048000" cy="10096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</a:tblGrid>
              <a:tr h="295275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sng" strike="noStrike">
                          <a:effectLst/>
                        </a:rPr>
                        <a:t>11-Jan</a:t>
                      </a:r>
                      <a:endParaRPr lang="en-US" sz="1000" b="0" i="0" u="sng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sng" strike="noStrike">
                          <a:effectLst/>
                        </a:rPr>
                        <a:t>11-Apr</a:t>
                      </a:r>
                      <a:endParaRPr lang="en-US" sz="1000" b="0" i="0" u="sng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sng" strike="noStrike">
                          <a:effectLst/>
                        </a:rPr>
                        <a:t>11-Aug</a:t>
                      </a:r>
                      <a:endParaRPr lang="en-US" sz="1000" b="0" i="0" u="sng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sng" strike="noStrike">
                          <a:effectLst/>
                        </a:rPr>
                        <a:t>11-Nov</a:t>
                      </a:r>
                      <a:endParaRPr lang="en-US" sz="1000" b="0" i="0" u="sng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u="none" strike="noStrike">
                          <a:effectLst/>
                        </a:rPr>
                        <a:t>Mean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>
                          <a:effectLst/>
                        </a:rPr>
                        <a:t>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>
                          <a:effectLst/>
                        </a:rPr>
                        <a:t>5.2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>
                          <a:effectLst/>
                        </a:rPr>
                        <a:t>4.4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u="none" strike="noStrike">
                          <a:effectLst/>
                        </a:rPr>
                        <a:t>5.17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3337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u="none" strike="noStrike">
                          <a:effectLst/>
                        </a:rPr>
                        <a:t>Std. Deviation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>
                          <a:effectLst/>
                        </a:rPr>
                        <a:t>2.2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>
                          <a:effectLst/>
                        </a:rPr>
                        <a:t>2.2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>
                          <a:effectLst/>
                        </a:rPr>
                        <a:t>1.669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u="none" strike="noStrike">
                          <a:effectLst/>
                        </a:rPr>
                        <a:t>Kurtosis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>
                          <a:effectLst/>
                        </a:rPr>
                        <a:t>0.4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>
                          <a:effectLst/>
                        </a:rPr>
                        <a:t>0.4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>
                          <a:effectLst/>
                        </a:rPr>
                        <a:t>0.2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 dirty="0">
                          <a:effectLst/>
                        </a:rPr>
                        <a:t>-0.828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30EE6-5720-40A2-85E2-325D33A3FFE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67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latin typeface="Cambria" pitchFamily="18" charset="0"/>
              </a:rPr>
              <a:t>Future Health of the Economy</a:t>
            </a:r>
          </a:p>
        </p:txBody>
      </p:sp>
      <p:graphicFrame>
        <p:nvGraphicFramePr>
          <p:cNvPr id="49198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19683328"/>
              </p:ext>
            </p:extLst>
          </p:nvPr>
        </p:nvGraphicFramePr>
        <p:xfrm>
          <a:off x="1371600" y="1752600"/>
          <a:ext cx="6400800" cy="3448050"/>
        </p:xfrm>
        <a:graphic>
          <a:graphicData uri="http://schemas.openxmlformats.org/presentationml/2006/ole">
            <p:oleObj spid="_x0000_s1117" name="Chart" r:id="rId4" imgW="4667298" imgH="2514743" progId="Excel.Chart.8">
              <p:embed/>
            </p:oleObj>
          </a:graphicData>
        </a:graphic>
      </p:graphicFrame>
      <p:pic>
        <p:nvPicPr>
          <p:cNvPr id="6" name="Picture 2" descr="Gradient Colo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659" y="1249987"/>
            <a:ext cx="7961539" cy="240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79312132"/>
              </p:ext>
            </p:extLst>
          </p:nvPr>
        </p:nvGraphicFramePr>
        <p:xfrm>
          <a:off x="1447800" y="5334000"/>
          <a:ext cx="2514600" cy="11430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8200"/>
                <a:gridCol w="838200"/>
                <a:gridCol w="838200"/>
              </a:tblGrid>
              <a:tr h="240632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11-Aug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11-Nov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063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u="none" strike="noStrike">
                          <a:effectLst/>
                        </a:rPr>
                        <a:t>Mean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u="none" strike="noStrike">
                          <a:effectLst/>
                        </a:rPr>
                        <a:t>5.2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5.52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2110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u="none" strike="noStrike">
                          <a:effectLst/>
                        </a:rPr>
                        <a:t>Std. Deviation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0.994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063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u="none" strike="noStrike">
                          <a:effectLst/>
                        </a:rPr>
                        <a:t>Kurtosis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u="none" strike="noStrike">
                          <a:effectLst/>
                        </a:rPr>
                        <a:t>0.5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1.99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30EE6-5720-40A2-85E2-325D33A3FFE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665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latin typeface="Cambria" pitchFamily="18" charset="0"/>
              </a:rPr>
              <a:t>Total Revenue</a:t>
            </a:r>
          </a:p>
        </p:txBody>
      </p:sp>
      <p:pic>
        <p:nvPicPr>
          <p:cNvPr id="8621" name="Picture 42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52600"/>
            <a:ext cx="6019800" cy="286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Gradient Col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774" y="1106295"/>
            <a:ext cx="7961539" cy="240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81436673"/>
              </p:ext>
            </p:extLst>
          </p:nvPr>
        </p:nvGraphicFramePr>
        <p:xfrm>
          <a:off x="1447800" y="4800600"/>
          <a:ext cx="2667000" cy="14477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9000"/>
                <a:gridCol w="889000"/>
                <a:gridCol w="889000"/>
              </a:tblGrid>
              <a:tr h="251791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11-Aug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11-Nov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179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u="none" strike="noStrike">
                          <a:effectLst/>
                        </a:rPr>
                        <a:t>Median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179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u="none" strike="noStrike">
                          <a:effectLst/>
                        </a:rPr>
                        <a:t>Mean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u="none" strike="noStrike">
                          <a:effectLst/>
                        </a:rPr>
                        <a:t>6.3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7.9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4063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u="none" strike="noStrike">
                          <a:effectLst/>
                        </a:rPr>
                        <a:t>Std. Deviation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u="none" strike="noStrike">
                          <a:effectLst/>
                        </a:rPr>
                        <a:t>23.8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22.6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179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u="none" strike="noStrike">
                          <a:effectLst/>
                        </a:rPr>
                        <a:t>Kurtosis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u="none" strike="noStrike">
                          <a:effectLst/>
                        </a:rPr>
                        <a:t>6.5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15.2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30EE6-5720-40A2-85E2-325D33A3FFE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107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Cambria" pitchFamily="18" charset="0"/>
              </a:rPr>
              <a:t>Total Revenue</a:t>
            </a:r>
          </a:p>
        </p:txBody>
      </p:sp>
      <p:graphicFrame>
        <p:nvGraphicFramePr>
          <p:cNvPr id="9223" name="Object 7"/>
          <p:cNvGraphicFramePr>
            <a:graphicFrameLocks noChangeAspect="1"/>
          </p:cNvGraphicFramePr>
          <p:nvPr/>
        </p:nvGraphicFramePr>
        <p:xfrm>
          <a:off x="1371600" y="1828800"/>
          <a:ext cx="6553200" cy="3713163"/>
        </p:xfrm>
        <a:graphic>
          <a:graphicData uri="http://schemas.openxmlformats.org/presentationml/2006/ole">
            <p:oleObj spid="_x0000_s3165" name="Chart" r:id="rId4" imgW="4572143" imgH="2590610" progId="Excel.Chart.8">
              <p:embed/>
            </p:oleObj>
          </a:graphicData>
        </a:graphic>
      </p:graphicFrame>
      <p:pic>
        <p:nvPicPr>
          <p:cNvPr id="5" name="Picture 2" descr="Gradient Colo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660" y="1084177"/>
            <a:ext cx="7961539" cy="240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30EE6-5720-40A2-85E2-325D33A3FFE2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719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latin typeface="Cambria" pitchFamily="18" charset="0"/>
              </a:rPr>
              <a:t>Expenses and Costs</a:t>
            </a:r>
          </a:p>
        </p:txBody>
      </p:sp>
      <p:pic>
        <p:nvPicPr>
          <p:cNvPr id="12333" name="Picture 4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28800"/>
            <a:ext cx="6172200" cy="270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Gradient Col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660" y="1198507"/>
            <a:ext cx="7961539" cy="240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9947034"/>
              </p:ext>
            </p:extLst>
          </p:nvPr>
        </p:nvGraphicFramePr>
        <p:xfrm>
          <a:off x="1544051" y="4724400"/>
          <a:ext cx="2646948" cy="13715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2316"/>
                <a:gridCol w="882316"/>
                <a:gridCol w="882316"/>
              </a:tblGrid>
              <a:tr h="23853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11-Aug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11-Nov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853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u="none" strike="noStrike">
                          <a:effectLst/>
                        </a:rPr>
                        <a:t>Median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u="none" strike="noStrike">
                          <a:effectLst/>
                        </a:rPr>
                        <a:t>3.5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853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u="none" strike="noStrike">
                          <a:effectLst/>
                        </a:rPr>
                        <a:t>Mean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u="none" strike="noStrike">
                          <a:effectLst/>
                        </a:rPr>
                        <a:t>7.2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6.1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1744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u="none" strike="noStrike">
                          <a:effectLst/>
                        </a:rPr>
                        <a:t>Std. Deviation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u="none" strike="noStrike">
                          <a:effectLst/>
                        </a:rPr>
                        <a:t>16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6.8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853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u="none" strike="noStrike">
                          <a:effectLst/>
                        </a:rPr>
                        <a:t>Kurtosis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u="none" strike="noStrike">
                          <a:effectLst/>
                        </a:rPr>
                        <a:t>21.6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2.2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30EE6-5720-40A2-85E2-325D33A3FFE2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46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latin typeface="Cambria" pitchFamily="18" charset="0"/>
              </a:rPr>
              <a:t>Overall Business Climate</a:t>
            </a:r>
          </a:p>
        </p:txBody>
      </p:sp>
      <p:pic>
        <p:nvPicPr>
          <p:cNvPr id="20534" name="Picture 5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52600"/>
            <a:ext cx="6629400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Gradient Col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660" y="1205888"/>
            <a:ext cx="7961539" cy="240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60764429"/>
              </p:ext>
            </p:extLst>
          </p:nvPr>
        </p:nvGraphicFramePr>
        <p:xfrm>
          <a:off x="1524000" y="5181600"/>
          <a:ext cx="2819400" cy="1219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4850"/>
                <a:gridCol w="704850"/>
                <a:gridCol w="704850"/>
                <a:gridCol w="704850"/>
              </a:tblGrid>
              <a:tr h="356558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sng" strike="noStrike">
                          <a:effectLst/>
                        </a:rPr>
                        <a:t>Q1</a:t>
                      </a:r>
                      <a:endParaRPr lang="en-US" sz="1000" b="0" i="0" u="sng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sng" strike="noStrike">
                          <a:effectLst/>
                        </a:rPr>
                        <a:t>Q2</a:t>
                      </a:r>
                      <a:endParaRPr lang="en-US" sz="1000" b="0" i="0" u="sng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u="sng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en-US" sz="1000" u="sng" strike="noStrike" dirty="0" smtClean="0">
                          <a:effectLst/>
                        </a:rPr>
                        <a:t>Q3</a:t>
                      </a:r>
                      <a:endParaRPr lang="en-US" sz="1000" b="0" i="0" u="sng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3003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u="none" strike="noStrike" dirty="0">
                          <a:effectLst/>
                        </a:rPr>
                        <a:t>Mean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900" u="none" strike="noStrike">
                          <a:effectLst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u="none" strike="noStrike">
                          <a:effectLst/>
                        </a:rPr>
                        <a:t>4.1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4.45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0256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u="none" strike="noStrike">
                          <a:effectLst/>
                        </a:rPr>
                        <a:t>Std. Deviation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u="none" strike="noStrike">
                          <a:effectLst/>
                        </a:rPr>
                        <a:t>2.2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u="none" strike="noStrike">
                          <a:effectLst/>
                        </a:rPr>
                        <a:t>2.3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003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u="none" strike="noStrike">
                          <a:effectLst/>
                        </a:rPr>
                        <a:t>Kurtosis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u="none" strike="noStrike">
                          <a:effectLst/>
                        </a:rPr>
                        <a:t>-0.3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u="none" strike="noStrike">
                          <a:effectLst/>
                        </a:rPr>
                        <a:t>-0.6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857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1.34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30EE6-5720-40A2-85E2-325D33A3FFE2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661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latin typeface="Cambria" pitchFamily="18" charset="0"/>
              </a:rPr>
              <a:t>Federal Debt and Recovery</a:t>
            </a:r>
          </a:p>
        </p:txBody>
      </p:sp>
      <p:graphicFrame>
        <p:nvGraphicFramePr>
          <p:cNvPr id="215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64062501"/>
              </p:ext>
            </p:extLst>
          </p:nvPr>
        </p:nvGraphicFramePr>
        <p:xfrm>
          <a:off x="1524000" y="1752600"/>
          <a:ext cx="6038850" cy="4295775"/>
        </p:xfrm>
        <a:graphic>
          <a:graphicData uri="http://schemas.openxmlformats.org/presentationml/2006/ole">
            <p:oleObj spid="_x0000_s2141" name="Chart" r:id="rId4" imgW="7658243" imgH="5448252" progId="Excel.Chart.8">
              <p:embed/>
            </p:oleObj>
          </a:graphicData>
        </a:graphic>
      </p:graphicFrame>
      <p:pic>
        <p:nvPicPr>
          <p:cNvPr id="5" name="Picture 2" descr="Gradient Colo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659" y="1162553"/>
            <a:ext cx="7961539" cy="240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30EE6-5720-40A2-85E2-325D33A3FFE2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836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ambria" pitchFamily="18" charset="0"/>
              </a:rPr>
              <a:t>Consumer Price Index</a:t>
            </a:r>
            <a:endParaRPr lang="en-US" sz="4000" dirty="0">
              <a:latin typeface="Cambria" pitchFamily="18" charset="0"/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7429" y="1524000"/>
            <a:ext cx="788102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Gradient Col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660" y="1140476"/>
            <a:ext cx="7961539" cy="240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30EE6-5720-40A2-85E2-325D33A3FFE2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883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ambria" pitchFamily="18" charset="0"/>
              </a:rPr>
              <a:t>Market Demand Based on Conditional Probabilities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latin typeface="Cambria" pitchFamily="18" charset="0"/>
            </a:endParaRPr>
          </a:p>
          <a:p>
            <a:r>
              <a:rPr lang="en-US" dirty="0" smtClean="0">
                <a:latin typeface="Cambria" pitchFamily="18" charset="0"/>
              </a:rPr>
              <a:t>Where P(X</a:t>
            </a:r>
            <a:r>
              <a:rPr lang="en-US" baseline="-25000" dirty="0" smtClean="0">
                <a:latin typeface="Cambria" pitchFamily="18" charset="0"/>
              </a:rPr>
              <a:t>i</a:t>
            </a:r>
            <a:r>
              <a:rPr lang="en-US" dirty="0" smtClean="0">
                <a:latin typeface="Cambria" pitchFamily="18" charset="0"/>
              </a:rPr>
              <a:t> │</a:t>
            </a:r>
            <a:r>
              <a:rPr lang="en-US" dirty="0" err="1" smtClean="0">
                <a:latin typeface="Cambria" pitchFamily="18" charset="0"/>
              </a:rPr>
              <a:t>Y</a:t>
            </a:r>
            <a:r>
              <a:rPr lang="en-US" baseline="-25000" dirty="0" err="1" smtClean="0">
                <a:latin typeface="Cambria" pitchFamily="18" charset="0"/>
              </a:rPr>
              <a:t>j</a:t>
            </a:r>
            <a:r>
              <a:rPr lang="en-US" dirty="0" smtClean="0">
                <a:latin typeface="Cambria" pitchFamily="18" charset="0"/>
              </a:rPr>
              <a:t>) = </a:t>
            </a:r>
            <a:r>
              <a:rPr lang="en-US" dirty="0" err="1" smtClean="0">
                <a:latin typeface="Cambria" pitchFamily="18" charset="0"/>
              </a:rPr>
              <a:t>P</a:t>
            </a:r>
            <a:r>
              <a:rPr lang="en-US" baseline="-25000" dirty="0" err="1" smtClean="0">
                <a:latin typeface="Cambria" pitchFamily="18" charset="0"/>
              </a:rPr>
              <a:t>ij</a:t>
            </a:r>
            <a:r>
              <a:rPr lang="en-US" dirty="0" smtClean="0">
                <a:latin typeface="Cambria" pitchFamily="18" charset="0"/>
              </a:rPr>
              <a:t> / (∑ </a:t>
            </a:r>
            <a:r>
              <a:rPr lang="en-US" dirty="0" err="1" smtClean="0">
                <a:latin typeface="Cambria" pitchFamily="18" charset="0"/>
              </a:rPr>
              <a:t>P</a:t>
            </a:r>
            <a:r>
              <a:rPr lang="en-US" baseline="-25000" dirty="0" err="1" smtClean="0">
                <a:latin typeface="Cambria" pitchFamily="18" charset="0"/>
              </a:rPr>
              <a:t>ij</a:t>
            </a:r>
            <a:r>
              <a:rPr lang="en-US" dirty="0" smtClean="0">
                <a:latin typeface="Cambria" pitchFamily="18" charset="0"/>
              </a:rPr>
              <a:t>)</a:t>
            </a:r>
          </a:p>
          <a:p>
            <a:endParaRPr lang="en-US" dirty="0" smtClean="0">
              <a:latin typeface="Cambria" pitchFamily="18" charset="0"/>
            </a:endParaRPr>
          </a:p>
          <a:p>
            <a:r>
              <a:rPr lang="en-US" dirty="0" smtClean="0">
                <a:latin typeface="Cambria" pitchFamily="18" charset="0"/>
              </a:rPr>
              <a:t>X</a:t>
            </a:r>
            <a:r>
              <a:rPr lang="en-US" baseline="-25000" dirty="0" smtClean="0">
                <a:latin typeface="Cambria" pitchFamily="18" charset="0"/>
              </a:rPr>
              <a:t>1</a:t>
            </a:r>
            <a:r>
              <a:rPr lang="en-US" dirty="0" smtClean="0">
                <a:latin typeface="Cambria" pitchFamily="18" charset="0"/>
              </a:rPr>
              <a:t> = Ability to purchase</a:t>
            </a:r>
          </a:p>
          <a:p>
            <a:pPr marL="0" indent="0">
              <a:buNone/>
            </a:pPr>
            <a:r>
              <a:rPr lang="en-US" dirty="0" smtClean="0">
                <a:latin typeface="Cambria" pitchFamily="18" charset="0"/>
              </a:rPr>
              <a:t>    X</a:t>
            </a:r>
            <a:r>
              <a:rPr lang="en-US" baseline="-25000" dirty="0" smtClean="0">
                <a:latin typeface="Cambria" pitchFamily="18" charset="0"/>
              </a:rPr>
              <a:t>2</a:t>
            </a:r>
            <a:r>
              <a:rPr lang="en-US" dirty="0" smtClean="0">
                <a:latin typeface="Cambria" pitchFamily="18" charset="0"/>
              </a:rPr>
              <a:t> = Willingness</a:t>
            </a:r>
          </a:p>
          <a:p>
            <a:pPr marL="0" indent="0">
              <a:buNone/>
            </a:pPr>
            <a:r>
              <a:rPr lang="en-US" dirty="0">
                <a:latin typeface="Cambria" pitchFamily="18" charset="0"/>
              </a:rPr>
              <a:t> </a:t>
            </a:r>
            <a:r>
              <a:rPr lang="en-US" dirty="0" smtClean="0">
                <a:latin typeface="Cambria" pitchFamily="18" charset="0"/>
              </a:rPr>
              <a:t>   X</a:t>
            </a:r>
            <a:r>
              <a:rPr lang="en-US" baseline="-25000" dirty="0" smtClean="0">
                <a:latin typeface="Cambria" pitchFamily="18" charset="0"/>
              </a:rPr>
              <a:t>2</a:t>
            </a:r>
            <a:r>
              <a:rPr lang="en-US" dirty="0" smtClean="0">
                <a:latin typeface="Cambria" pitchFamily="18" charset="0"/>
              </a:rPr>
              <a:t> = Delayed Decision</a:t>
            </a:r>
          </a:p>
          <a:p>
            <a:pPr lvl="3"/>
            <a:endParaRPr lang="en-US" dirty="0">
              <a:latin typeface="Cambria" pitchFamily="18" charset="0"/>
            </a:endParaRPr>
          </a:p>
        </p:txBody>
      </p:sp>
      <p:pic>
        <p:nvPicPr>
          <p:cNvPr id="4" name="Picture 2" descr="Gradient Co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658" y="1601992"/>
            <a:ext cx="7961539" cy="240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30EE6-5720-40A2-85E2-325D33A3FFE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36341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ambria" pitchFamily="18" charset="0"/>
              </a:rPr>
              <a:t>US LMV Sales are Recovering Slowly</a:t>
            </a:r>
            <a:endParaRPr lang="en-US" dirty="0">
              <a:latin typeface="Cambria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375" t="40578" r="22372" b="18750"/>
          <a:stretch>
            <a:fillRect/>
          </a:stretch>
        </p:blipFill>
        <p:spPr bwMode="auto">
          <a:xfrm>
            <a:off x="1143000" y="1981200"/>
            <a:ext cx="66294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radient Col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660" y="1237210"/>
            <a:ext cx="7961539" cy="240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30EE6-5720-40A2-85E2-325D33A3FFE2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816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ambria" pitchFamily="18" charset="0"/>
              </a:rPr>
              <a:t>Consumer Confidence is Very Weak</a:t>
            </a:r>
            <a:endParaRPr lang="en-US" dirty="0">
              <a:latin typeface="Cambria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375" t="43750" r="22377" b="16667"/>
          <a:stretch>
            <a:fillRect/>
          </a:stretch>
        </p:blipFill>
        <p:spPr bwMode="auto">
          <a:xfrm>
            <a:off x="1295400" y="1981200"/>
            <a:ext cx="6553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radient Col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723" y="1330434"/>
            <a:ext cx="7961539" cy="240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30EE6-5720-40A2-85E2-325D33A3FFE2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35286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ambria" pitchFamily="18" charset="0"/>
              </a:rPr>
              <a:t>Marine Industry Economic Impact for 2012</a:t>
            </a:r>
            <a:endParaRPr lang="en-US" dirty="0">
              <a:latin typeface="Cambria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40823233"/>
              </p:ext>
            </p:extLst>
          </p:nvPr>
        </p:nvGraphicFramePr>
        <p:xfrm>
          <a:off x="609600" y="2438400"/>
          <a:ext cx="7467600" cy="2743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71800"/>
                <a:gridCol w="2286000"/>
                <a:gridCol w="2209800"/>
              </a:tblGrid>
              <a:tr h="54864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mbria" pitchFamily="18" charset="0"/>
                        </a:rPr>
                        <a:t>Economic value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mbria" pitchFamily="18" charset="0"/>
                        </a:rPr>
                        <a:t>Employment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548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 smtClean="0">
                          <a:effectLst/>
                          <a:latin typeface="Cambria" pitchFamily="18" charset="0"/>
                        </a:rPr>
                        <a:t>Direct Impact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Cambria" pitchFamily="18" charset="0"/>
                        </a:rPr>
                        <a:t>$2.2 b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Cambria" pitchFamily="18" charset="0"/>
                        </a:rPr>
                        <a:t>10,948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548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 smtClean="0">
                          <a:effectLst/>
                          <a:latin typeface="Cambria" pitchFamily="18" charset="0"/>
                        </a:rPr>
                        <a:t>Indirect Impact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Cambria" pitchFamily="18" charset="0"/>
                        </a:rPr>
                        <a:t>$826.4 M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Cambria" pitchFamily="18" charset="0"/>
                        </a:rPr>
                        <a:t>11,129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548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 smtClean="0">
                          <a:effectLst/>
                          <a:latin typeface="Cambria" pitchFamily="18" charset="0"/>
                        </a:rPr>
                        <a:t>Induced Impact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Cambria" pitchFamily="18" charset="0"/>
                        </a:rPr>
                        <a:t>$971.9 M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Cambria" pitchFamily="18" charset="0"/>
                        </a:rPr>
                        <a:t>6,481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548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  <a:latin typeface="Cambria" pitchFamily="18" charset="0"/>
                        </a:rPr>
                        <a:t>Total Output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>
                          <a:effectLst/>
                          <a:latin typeface="Cambria" pitchFamily="18" charset="0"/>
                        </a:rPr>
                        <a:t>$3.998 b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  <a:latin typeface="Cambria" pitchFamily="18" charset="0"/>
                        </a:rPr>
                        <a:t>28,558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5" name="Picture 2" descr="Gradient Co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658" y="1601992"/>
            <a:ext cx="7961539" cy="240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30EE6-5720-40A2-85E2-325D33A3FFE2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74502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ambria" pitchFamily="18" charset="0"/>
              </a:rPr>
              <a:t>2011 Crisis of Confidence – C</a:t>
            </a:r>
            <a:r>
              <a:rPr lang="en-US" sz="4000" baseline="30000" dirty="0" smtClean="0">
                <a:latin typeface="Cambria" pitchFamily="18" charset="0"/>
              </a:rPr>
              <a:t>5</a:t>
            </a:r>
            <a:endParaRPr lang="en-US" sz="4000" baseline="30000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600200"/>
            <a:ext cx="73914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u="sng" dirty="0" smtClean="0">
                <a:latin typeface="Cambria" pitchFamily="18" charset="0"/>
              </a:rPr>
              <a:t>Consumer</a:t>
            </a:r>
            <a:r>
              <a:rPr lang="en-US" dirty="0" smtClean="0">
                <a:latin typeface="Cambria" pitchFamily="18" charset="0"/>
              </a:rPr>
              <a:t> Confidence</a:t>
            </a:r>
          </a:p>
          <a:p>
            <a:endParaRPr lang="en-US" dirty="0" smtClean="0">
              <a:latin typeface="Cambria" pitchFamily="18" charset="0"/>
            </a:endParaRPr>
          </a:p>
          <a:p>
            <a:r>
              <a:rPr lang="en-US" u="sng" dirty="0" smtClean="0">
                <a:latin typeface="Cambria" pitchFamily="18" charset="0"/>
              </a:rPr>
              <a:t>Business</a:t>
            </a:r>
            <a:r>
              <a:rPr lang="en-US" dirty="0" smtClean="0">
                <a:latin typeface="Cambria" pitchFamily="18" charset="0"/>
              </a:rPr>
              <a:t> Confidence</a:t>
            </a:r>
          </a:p>
          <a:p>
            <a:endParaRPr lang="en-US" dirty="0" smtClean="0">
              <a:latin typeface="Cambria" pitchFamily="18" charset="0"/>
            </a:endParaRPr>
          </a:p>
          <a:p>
            <a:r>
              <a:rPr lang="en-US" u="sng" dirty="0" smtClean="0">
                <a:latin typeface="Cambria" pitchFamily="18" charset="0"/>
              </a:rPr>
              <a:t>Investors</a:t>
            </a:r>
            <a:r>
              <a:rPr lang="en-US" dirty="0" smtClean="0">
                <a:latin typeface="Cambria" pitchFamily="18" charset="0"/>
              </a:rPr>
              <a:t> Confidence</a:t>
            </a:r>
          </a:p>
          <a:p>
            <a:endParaRPr lang="en-US" dirty="0" smtClean="0">
              <a:latin typeface="Cambria" pitchFamily="18" charset="0"/>
            </a:endParaRPr>
          </a:p>
          <a:p>
            <a:r>
              <a:rPr lang="en-US" u="sng" dirty="0" smtClean="0">
                <a:latin typeface="Cambria" pitchFamily="18" charset="0"/>
              </a:rPr>
              <a:t>Government</a:t>
            </a:r>
            <a:r>
              <a:rPr lang="en-US" dirty="0" smtClean="0">
                <a:latin typeface="Cambria" pitchFamily="18" charset="0"/>
              </a:rPr>
              <a:t> Confidence</a:t>
            </a:r>
          </a:p>
          <a:p>
            <a:pPr marL="0" indent="0">
              <a:buNone/>
            </a:pPr>
            <a:endParaRPr lang="en-US" dirty="0" smtClean="0">
              <a:latin typeface="Cambria" pitchFamily="18" charset="0"/>
            </a:endParaRPr>
          </a:p>
          <a:p>
            <a:r>
              <a:rPr lang="en-US" u="sng" dirty="0" smtClean="0">
                <a:latin typeface="Cambria" pitchFamily="18" charset="0"/>
              </a:rPr>
              <a:t>International</a:t>
            </a:r>
            <a:r>
              <a:rPr lang="en-US" dirty="0" smtClean="0">
                <a:latin typeface="Cambria" pitchFamily="18" charset="0"/>
              </a:rPr>
              <a:t> Confidence</a:t>
            </a:r>
            <a:endParaRPr lang="en-US" dirty="0">
              <a:latin typeface="Cambria" pitchFamily="18" charset="0"/>
            </a:endParaRPr>
          </a:p>
        </p:txBody>
      </p:sp>
      <p:pic>
        <p:nvPicPr>
          <p:cNvPr id="4" name="Picture 2" descr="Gradient Co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660" y="1143939"/>
            <a:ext cx="7961539" cy="240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30EE6-5720-40A2-85E2-325D33A3FFE2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489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ambria" pitchFamily="18" charset="0"/>
              </a:rPr>
              <a:t>Demand Equation For Marine Products and Service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latin typeface="Cambria" pitchFamily="18" charset="0"/>
            </a:endParaRPr>
          </a:p>
          <a:p>
            <a:r>
              <a:rPr lang="en-US" dirty="0" smtClean="0">
                <a:latin typeface="Cambria" pitchFamily="18" charset="0"/>
              </a:rPr>
              <a:t>d = f {</a:t>
            </a:r>
            <a:r>
              <a:rPr lang="en-US" dirty="0" err="1" smtClean="0">
                <a:latin typeface="Cambria" pitchFamily="18" charset="0"/>
              </a:rPr>
              <a:t>H</a:t>
            </a:r>
            <a:r>
              <a:rPr lang="en-US" baseline="-25000" dirty="0" err="1" smtClean="0">
                <a:latin typeface="Cambria" pitchFamily="18" charset="0"/>
              </a:rPr>
              <a:t>p</a:t>
            </a:r>
            <a:r>
              <a:rPr lang="en-US" dirty="0" smtClean="0">
                <a:latin typeface="Cambria" pitchFamily="18" charset="0"/>
              </a:rPr>
              <a:t> + </a:t>
            </a:r>
            <a:r>
              <a:rPr lang="en-US" dirty="0" err="1" smtClean="0">
                <a:latin typeface="Cambria" pitchFamily="18" charset="0"/>
              </a:rPr>
              <a:t>E</a:t>
            </a:r>
            <a:r>
              <a:rPr lang="en-US" baseline="-25000" dirty="0" err="1" smtClean="0">
                <a:latin typeface="Cambria" pitchFamily="18" charset="0"/>
              </a:rPr>
              <a:t>u</a:t>
            </a:r>
            <a:r>
              <a:rPr lang="en-US" dirty="0" smtClean="0">
                <a:latin typeface="Cambria" pitchFamily="18" charset="0"/>
              </a:rPr>
              <a:t>}</a:t>
            </a:r>
          </a:p>
          <a:p>
            <a:pPr lvl="2"/>
            <a:endParaRPr lang="en-US" dirty="0" smtClean="0">
              <a:latin typeface="Cambria" pitchFamily="18" charset="0"/>
            </a:endParaRPr>
          </a:p>
          <a:p>
            <a:pPr lvl="2"/>
            <a:r>
              <a:rPr lang="en-US" sz="2800" dirty="0" smtClean="0">
                <a:latin typeface="Cambria" pitchFamily="18" charset="0"/>
              </a:rPr>
              <a:t>Where beta home price – 0.297</a:t>
            </a:r>
          </a:p>
          <a:p>
            <a:pPr lvl="2"/>
            <a:r>
              <a:rPr lang="en-US" sz="2800" dirty="0" smtClean="0">
                <a:latin typeface="Cambria" pitchFamily="18" charset="0"/>
              </a:rPr>
              <a:t>Employment – 0.685</a:t>
            </a:r>
          </a:p>
          <a:p>
            <a:pPr lvl="2"/>
            <a:r>
              <a:rPr lang="en-US" sz="2800" dirty="0" smtClean="0">
                <a:latin typeface="Cambria" pitchFamily="18" charset="0"/>
              </a:rPr>
              <a:t>R</a:t>
            </a:r>
            <a:r>
              <a:rPr lang="en-US" sz="2800" baseline="30000" dirty="0" smtClean="0">
                <a:latin typeface="Cambria" pitchFamily="18" charset="0"/>
              </a:rPr>
              <a:t>2</a:t>
            </a:r>
            <a:r>
              <a:rPr lang="en-US" sz="2800" dirty="0" smtClean="0">
                <a:latin typeface="Cambria" pitchFamily="18" charset="0"/>
              </a:rPr>
              <a:t> = 0.878</a:t>
            </a:r>
          </a:p>
          <a:p>
            <a:pPr lvl="2"/>
            <a:endParaRPr lang="en-US" dirty="0">
              <a:latin typeface="Cambria" pitchFamily="18" charset="0"/>
            </a:endParaRPr>
          </a:p>
        </p:txBody>
      </p:sp>
      <p:pic>
        <p:nvPicPr>
          <p:cNvPr id="4" name="Picture 2" descr="Gradient Co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658" y="1601992"/>
            <a:ext cx="7961539" cy="240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30EE6-5720-40A2-85E2-325D33A3FFE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9875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latin typeface="Cambria" pitchFamily="18" charset="0"/>
              </a:rPr>
              <a:t>This is WA’s Worst Downturn in Non-Residential Construction in 30 years</a:t>
            </a:r>
            <a:endParaRPr lang="en-US" sz="3600" dirty="0">
              <a:latin typeface="Cambria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375" t="43750" r="22372" b="16667"/>
          <a:stretch>
            <a:fillRect/>
          </a:stretch>
        </p:blipFill>
        <p:spPr bwMode="auto">
          <a:xfrm>
            <a:off x="1219200" y="2133600"/>
            <a:ext cx="6629400" cy="45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radient Col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660" y="1477349"/>
            <a:ext cx="7961539" cy="240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30EE6-5720-40A2-85E2-325D33A3FFE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648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ambria" pitchFamily="18" charset="0"/>
              </a:rPr>
              <a:t>Single-Family Home Prices Continue to Decline</a:t>
            </a:r>
            <a:endParaRPr lang="en-US" dirty="0">
              <a:latin typeface="Cambria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417" t="43750" r="22354" b="15009"/>
          <a:stretch>
            <a:fillRect/>
          </a:stretch>
        </p:blipFill>
        <p:spPr bwMode="auto">
          <a:xfrm>
            <a:off x="1066800" y="1828800"/>
            <a:ext cx="67056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radient Col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660" y="1477349"/>
            <a:ext cx="7961539" cy="240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30EE6-5720-40A2-85E2-325D33A3FFE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364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ambria" pitchFamily="18" charset="0"/>
              </a:rPr>
              <a:t>More Foreclosures Can Be Expected</a:t>
            </a:r>
            <a:endParaRPr lang="en-US" dirty="0">
              <a:latin typeface="Cambria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375" t="39583" r="22379" b="18750"/>
          <a:stretch>
            <a:fillRect/>
          </a:stretch>
        </p:blipFill>
        <p:spPr bwMode="auto">
          <a:xfrm>
            <a:off x="1219200" y="1981200"/>
            <a:ext cx="6553200" cy="473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radient Col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692" y="1270523"/>
            <a:ext cx="7961539" cy="240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30EE6-5720-40A2-85E2-325D33A3FFE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780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itchFamily="18" charset="0"/>
              </a:rPr>
              <a:t>Housing Indicators</a:t>
            </a:r>
            <a:endParaRPr lang="en-US" dirty="0">
              <a:latin typeface="Cambria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542" t="53362" r="11458" b="29167"/>
          <a:stretch>
            <a:fillRect/>
          </a:stretch>
        </p:blipFill>
        <p:spPr bwMode="auto">
          <a:xfrm>
            <a:off x="304800" y="2438400"/>
            <a:ext cx="7924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radient Col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660" y="1260545"/>
            <a:ext cx="7961539" cy="240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50717157"/>
              </p:ext>
            </p:extLst>
          </p:nvPr>
        </p:nvGraphicFramePr>
        <p:xfrm>
          <a:off x="3200400" y="2247900"/>
          <a:ext cx="4876800" cy="190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2006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2007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2008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2009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2013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30EE6-5720-40A2-85E2-325D33A3FFE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4211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itchFamily="18" charset="0"/>
              </a:rPr>
              <a:t>Income and Employment</a:t>
            </a:r>
            <a:endParaRPr lang="en-US" dirty="0">
              <a:latin typeface="Cambria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018" t="29384" r="11215" b="10373"/>
          <a:stretch/>
        </p:blipFill>
        <p:spPr bwMode="auto">
          <a:xfrm>
            <a:off x="1143000" y="2370220"/>
            <a:ext cx="6096000" cy="3687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Gradient Col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660" y="1305901"/>
            <a:ext cx="7961539" cy="240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30EE6-5720-40A2-85E2-325D33A3FFE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9666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597</Words>
  <Application>Microsoft Office PowerPoint</Application>
  <PresentationFormat>On-screen Show (4:3)</PresentationFormat>
  <Paragraphs>312</Paragraphs>
  <Slides>33</Slides>
  <Notes>33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Office Theme</vt:lpstr>
      <vt:lpstr>Chart</vt:lpstr>
      <vt:lpstr>Slide 1</vt:lpstr>
      <vt:lpstr>2011 Nobel Prize Winners Thomas Sargent and Christopher Sims</vt:lpstr>
      <vt:lpstr>Market Demand Based on Conditional Probabilities</vt:lpstr>
      <vt:lpstr>Demand Equation For Marine Products and Service</vt:lpstr>
      <vt:lpstr>This is WA’s Worst Downturn in Non-Residential Construction in 30 years</vt:lpstr>
      <vt:lpstr>Single-Family Home Prices Continue to Decline</vt:lpstr>
      <vt:lpstr>More Foreclosures Can Be Expected</vt:lpstr>
      <vt:lpstr>Housing Indicators</vt:lpstr>
      <vt:lpstr>Income and Employment</vt:lpstr>
      <vt:lpstr>Nonfarm Payroll Employment</vt:lpstr>
      <vt:lpstr>WA Employment is Still in the Hole</vt:lpstr>
      <vt:lpstr>WA State Businesses  Full Time Employees</vt:lpstr>
      <vt:lpstr>Unemployment Rate (% of Labor Force)</vt:lpstr>
      <vt:lpstr>Education and Unemployment</vt:lpstr>
      <vt:lpstr>Software Publishing Employment is Growing</vt:lpstr>
      <vt:lpstr>Boeing Has Over 7 Years of Commercial Orders on its Books</vt:lpstr>
      <vt:lpstr>Manufacturing Employment</vt:lpstr>
      <vt:lpstr>WA State Businesses Annual Gross Revenue</vt:lpstr>
      <vt:lpstr>Stock Market Volatility has Spiked</vt:lpstr>
      <vt:lpstr>M2 Money Stock</vt:lpstr>
      <vt:lpstr>Current Market Conditions</vt:lpstr>
      <vt:lpstr>Confidence in Overall Economy</vt:lpstr>
      <vt:lpstr>Future Health of the Economy</vt:lpstr>
      <vt:lpstr>Total Revenue</vt:lpstr>
      <vt:lpstr>Total Revenue</vt:lpstr>
      <vt:lpstr>Expenses and Costs</vt:lpstr>
      <vt:lpstr>Overall Business Climate</vt:lpstr>
      <vt:lpstr>Federal Debt and Recovery</vt:lpstr>
      <vt:lpstr>Consumer Price Index</vt:lpstr>
      <vt:lpstr>US LMV Sales are Recovering Slowly</vt:lpstr>
      <vt:lpstr>Consumer Confidence is Very Weak</vt:lpstr>
      <vt:lpstr>Marine Industry Economic Impact for 2012</vt:lpstr>
      <vt:lpstr>2011 Crisis of Confidence – C5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</dc:creator>
  <cp:lastModifiedBy>test</cp:lastModifiedBy>
  <cp:revision>88</cp:revision>
  <dcterms:created xsi:type="dcterms:W3CDTF">2011-11-08T22:37:14Z</dcterms:created>
  <dcterms:modified xsi:type="dcterms:W3CDTF">2011-11-23T17:31:37Z</dcterms:modified>
</cp:coreProperties>
</file>